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71" r:id="rId13"/>
    <p:sldId id="269" r:id="rId14"/>
    <p:sldId id="270" r:id="rId15"/>
    <p:sldId id="273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rackfit-ai-web.web.app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00100" y="357166"/>
            <a:ext cx="707236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err="1" smtClean="0">
                <a:sym typeface="+mn-ea"/>
              </a:rPr>
              <a:t>Visvesvaraya</a:t>
            </a:r>
            <a:r>
              <a:rPr lang="en-US" i="1" dirty="0" smtClean="0">
                <a:sym typeface="+mn-ea"/>
              </a:rPr>
              <a:t> Technological University</a:t>
            </a:r>
            <a:br>
              <a:rPr lang="en-US" i="1" dirty="0" smtClean="0">
                <a:sym typeface="+mn-ea"/>
              </a:rPr>
            </a:br>
            <a:r>
              <a:rPr lang="en-US" dirty="0" smtClean="0">
                <a:sym typeface="+mn-ea"/>
              </a:rPr>
              <a:t>	</a:t>
            </a:r>
            <a:r>
              <a:rPr lang="en-US" b="1" dirty="0" smtClean="0">
                <a:sym typeface="+mn-ea"/>
              </a:rPr>
              <a:t>“</a:t>
            </a:r>
            <a:r>
              <a:rPr lang="en-US" b="1" dirty="0" err="1" smtClean="0">
                <a:sym typeface="+mn-ea"/>
              </a:rPr>
              <a:t>Jnana</a:t>
            </a:r>
            <a:r>
              <a:rPr lang="en-US" b="1" dirty="0" smtClean="0">
                <a:sym typeface="+mn-ea"/>
              </a:rPr>
              <a:t> </a:t>
            </a:r>
            <a:r>
              <a:rPr lang="en-US" b="1" dirty="0" err="1" smtClean="0">
                <a:sym typeface="+mn-ea"/>
              </a:rPr>
              <a:t>Sangama</a:t>
            </a:r>
            <a:r>
              <a:rPr lang="en-US" b="1" dirty="0" smtClean="0">
                <a:sym typeface="+mn-ea"/>
              </a:rPr>
              <a:t>”, </a:t>
            </a:r>
            <a:r>
              <a:rPr lang="en-US" b="1" dirty="0" err="1" smtClean="0">
                <a:sym typeface="+mn-ea"/>
              </a:rPr>
              <a:t>Belagavi</a:t>
            </a:r>
            <a:r>
              <a:rPr lang="en-US" b="1" dirty="0" smtClean="0">
                <a:sym typeface="+mn-ea"/>
              </a:rPr>
              <a:t> – 590018</a:t>
            </a:r>
            <a:br>
              <a:rPr lang="en-US" b="1" dirty="0" smtClean="0">
                <a:sym typeface="+mn-ea"/>
              </a:rPr>
            </a:br>
            <a: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Department of Computer Science and Engineering</a:t>
            </a:r>
            <a:b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endParaRPr lang="en-US" b="1" u="sng" dirty="0" smtClean="0">
              <a:latin typeface="Times New Roman" panose="02020603050405020304" pitchFamily="18" charset="0"/>
              <a:ea typeface="Calibri" panose="020F0502020204030204" charset="0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b="1" u="sng" dirty="0">
              <a:latin typeface="Times New Roman" panose="02020603050405020304" pitchFamily="18" charset="0"/>
              <a:ea typeface="Calibri" panose="020F0502020204030204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r>
              <a:rPr lang="en-US" b="1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Master of Computer Application</a:t>
            </a:r>
            <a:br>
              <a:rPr lang="en-US" b="1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r>
              <a:rPr lang="en-US" b="1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Project Presentation </a:t>
            </a:r>
            <a:r>
              <a:rPr lang="en-US" b="1" dirty="0" smtClean="0">
                <a:sym typeface="+mn-ea"/>
              </a:rPr>
              <a:t/>
            </a:r>
            <a:br>
              <a:rPr lang="en-US" b="1" dirty="0" smtClean="0">
                <a:sym typeface="+mn-ea"/>
              </a:rPr>
            </a:br>
            <a:r>
              <a:rPr lang="en-US" b="1" dirty="0" smtClean="0">
                <a:sym typeface="+mn-ea"/>
              </a:rPr>
              <a:t/>
            </a:r>
            <a:br>
              <a:rPr lang="en-US" b="1" dirty="0" smtClean="0">
                <a:sym typeface="+mn-ea"/>
              </a:rPr>
            </a:br>
            <a:endParaRPr lang="en-US" dirty="0"/>
          </a:p>
        </p:txBody>
      </p:sp>
      <p:pic>
        <p:nvPicPr>
          <p:cNvPr id="9" name="Picture 8" descr="C:\Users\hp\Downloads\1495625360-vturesults2017-removebg-preview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417906"/>
            <a:ext cx="24649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214546" y="3503235"/>
            <a:ext cx="4572000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GB" sz="1400" b="1" dirty="0" smtClean="0"/>
              <a:t>on</a:t>
            </a:r>
          </a:p>
          <a:p>
            <a:pPr algn="ctr"/>
            <a:r>
              <a:rPr lang="en-US" alt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“</a:t>
            </a:r>
            <a:r>
              <a:rPr lang="en-US" alt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TrackFit</a:t>
            </a:r>
            <a:r>
              <a:rPr lang="en-US" alt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AI- AI Based Workout Monitoring  &amp; Lifestyle Analyzer”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en-GB" dirty="0" smtClean="0"/>
          </a:p>
          <a:p>
            <a:pPr algn="ctr"/>
            <a:r>
              <a:rPr lang="en-US" altLang="en-GB" dirty="0" smtClean="0"/>
              <a:t>By</a:t>
            </a:r>
          </a:p>
          <a:p>
            <a:pPr algn="ctr"/>
            <a:r>
              <a:rPr lang="en-US" altLang="en-GB" b="1" dirty="0" smtClean="0">
                <a:latin typeface="Times New Roman" pitchFamily="18" charset="0"/>
                <a:cs typeface="Times New Roman" pitchFamily="18" charset="0"/>
              </a:rPr>
              <a:t>Mohammed </a:t>
            </a:r>
            <a:r>
              <a:rPr lang="en-US" altLang="en-GB" b="1" dirty="0" err="1" smtClean="0">
                <a:latin typeface="Times New Roman" pitchFamily="18" charset="0"/>
                <a:cs typeface="Times New Roman" pitchFamily="18" charset="0"/>
              </a:rPr>
              <a:t>Ayaz</a:t>
            </a:r>
            <a:r>
              <a:rPr lang="en-US" altLang="en-GB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GB" b="1" dirty="0" err="1" smtClean="0">
                <a:latin typeface="Times New Roman" pitchFamily="18" charset="0"/>
                <a:cs typeface="Times New Roman" pitchFamily="18" charset="0"/>
              </a:rPr>
              <a:t>Gour</a:t>
            </a:r>
            <a:endParaRPr lang="en-US" altLang="en-GB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en-GB" b="1" dirty="0" smtClean="0">
                <a:latin typeface="Times New Roman" pitchFamily="18" charset="0"/>
                <a:cs typeface="Times New Roman" pitchFamily="18" charset="0"/>
              </a:rPr>
              <a:t>USN:2VX23MC087</a:t>
            </a:r>
          </a:p>
          <a:p>
            <a:pPr algn="ctr"/>
            <a:r>
              <a:rPr lang="en-US" altLang="en-GB" b="1" dirty="0" smtClean="0">
                <a:latin typeface="Times New Roman" pitchFamily="18" charset="0"/>
                <a:cs typeface="Times New Roman" pitchFamily="18" charset="0"/>
              </a:rPr>
              <a:t>Under Guidance</a:t>
            </a:r>
          </a:p>
          <a:p>
            <a:pPr algn="ctr"/>
            <a:r>
              <a:rPr lang="en-US" altLang="en-GB" b="1" dirty="0" smtClean="0">
                <a:latin typeface="Times New Roman" pitchFamily="18" charset="0"/>
                <a:cs typeface="Times New Roman" pitchFamily="18" charset="0"/>
              </a:rPr>
              <a:t>of</a:t>
            </a:r>
          </a:p>
          <a:p>
            <a:pPr algn="ctr"/>
            <a:r>
              <a:rPr lang="en-US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Dr.Shivgonda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 M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Patil</a:t>
            </a:r>
            <a:endParaRPr lang="en-US" b="1" dirty="0" smtClean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Asst Prof Department of CSE(MCA)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78943" y="285728"/>
            <a:ext cx="2993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System Design</a:t>
            </a:r>
            <a:endParaRPr lang="en-US" sz="3200" b="1" dirty="0"/>
          </a:p>
        </p:txBody>
      </p:sp>
      <p:pic>
        <p:nvPicPr>
          <p:cNvPr id="6146" name="Picture 2" descr="C:\Users\naikw\Downloads\ChatGPT Image Jun 16, 2025, 04_10_16 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1320808"/>
            <a:ext cx="5037150" cy="5037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78943" y="285728"/>
            <a:ext cx="30442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Zero level DFD</a:t>
            </a:r>
            <a:endParaRPr lang="en-US" sz="3200" b="1" dirty="0"/>
          </a:p>
        </p:txBody>
      </p:sp>
      <p:pic>
        <p:nvPicPr>
          <p:cNvPr id="9220" name="Picture 4" descr="C:\Users\naikw\Downloads\ChatGPT Image Jun 16, 2025, 09_19_14 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1214422"/>
            <a:ext cx="5429288" cy="542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78943" y="285728"/>
            <a:ext cx="3052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First level DFD</a:t>
            </a:r>
            <a:endParaRPr lang="en-US" sz="3200" b="1" dirty="0"/>
          </a:p>
        </p:txBody>
      </p:sp>
      <p:pic>
        <p:nvPicPr>
          <p:cNvPr id="9218" name="Picture 2" descr="C:\Users\naikw\Downloads\ChatGPT Image Jun 16, 2025, 10_13_32 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262047"/>
            <a:ext cx="8072494" cy="5381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78943" y="285728"/>
            <a:ext cx="2498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ER Diagram</a:t>
            </a:r>
            <a:endParaRPr lang="en-US" sz="3200" b="1" dirty="0"/>
          </a:p>
        </p:txBody>
      </p:sp>
      <p:pic>
        <p:nvPicPr>
          <p:cNvPr id="7170" name="Picture 2" descr="C:\Users\naikw\Downloads\ChatGPT Image Jun 16, 2025, 04_01_20 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357298"/>
            <a:ext cx="6072230" cy="5500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78943" y="285728"/>
            <a:ext cx="37517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Use Case  Diagram</a:t>
            </a:r>
            <a:endParaRPr lang="en-US" sz="3200" b="1" dirty="0"/>
          </a:p>
        </p:txBody>
      </p:sp>
      <p:pic>
        <p:nvPicPr>
          <p:cNvPr id="8194" name="Picture 2" descr="C:\Users\naikw\Downloads\ChatGPT Image Jun 16, 2025, 11_05_13 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214422"/>
            <a:ext cx="7948634" cy="529908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85786" y="2857496"/>
            <a:ext cx="928694" cy="2143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29454" y="4000504"/>
            <a:ext cx="1357322" cy="928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78943" y="285728"/>
            <a:ext cx="2210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UI  Design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785786" y="2857496"/>
            <a:ext cx="928694" cy="2143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29454" y="4000504"/>
            <a:ext cx="1357322" cy="928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00364" y="2143116"/>
            <a:ext cx="3166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Trackfit AI</a:t>
            </a:r>
            <a:r>
              <a:rPr lang="en-US" sz="4800" dirty="0" smtClean="0"/>
              <a:t> 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420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4429132"/>
            <a:ext cx="281940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2143116"/>
            <a:ext cx="2786082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857356" y="285728"/>
            <a:ext cx="5500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 Collection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20" y="1357298"/>
            <a:ext cx="68580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Real-time Video Stream</a:t>
            </a:r>
          </a:p>
          <a:p>
            <a:r>
              <a:rPr lang="en-US" dirty="0"/>
              <a:t>Webcam integration for live exercise tracking</a:t>
            </a:r>
          </a:p>
          <a:p>
            <a:r>
              <a:rPr lang="en-US" dirty="0"/>
              <a:t>Frame-by-frame processing at 30 FPS</a:t>
            </a:r>
          </a:p>
          <a:p>
            <a:r>
              <a:rPr lang="en-US" dirty="0"/>
              <a:t>Base64 image encoding for API transmission</a:t>
            </a:r>
          </a:p>
          <a:p>
            <a:r>
              <a:rPr lang="en-US" dirty="0"/>
              <a:t>Automatic camera permission handling</a:t>
            </a:r>
          </a:p>
          <a:p>
            <a:endParaRPr lang="en-US" dirty="0"/>
          </a:p>
          <a:p>
            <a:r>
              <a:rPr lang="en-US" b="1" dirty="0"/>
              <a:t> User Data Collection</a:t>
            </a:r>
          </a:p>
          <a:p>
            <a:r>
              <a:rPr lang="en-US" dirty="0"/>
              <a:t>User registration and authentication</a:t>
            </a:r>
          </a:p>
          <a:p>
            <a:r>
              <a:rPr lang="en-US" dirty="0"/>
              <a:t>Exercise history and progress tracking</a:t>
            </a:r>
          </a:p>
          <a:p>
            <a:r>
              <a:rPr lang="en-US" dirty="0"/>
              <a:t>Workout session data storage</a:t>
            </a:r>
          </a:p>
          <a:p>
            <a:r>
              <a:rPr lang="en-US" dirty="0"/>
              <a:t>Performance metrics and analytics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b="1" dirty="0"/>
              <a:t> Exercise Database</a:t>
            </a:r>
          </a:p>
          <a:p>
            <a:r>
              <a:rPr lang="en-US" dirty="0"/>
              <a:t>Pre-defined exercise categories</a:t>
            </a:r>
          </a:p>
          <a:p>
            <a:r>
              <a:rPr lang="en-US" dirty="0"/>
              <a:t>Difficulty level classification</a:t>
            </a:r>
          </a:p>
          <a:p>
            <a:r>
              <a:rPr lang="en-US" dirty="0"/>
              <a:t>Exercise instructions and demonstrations</a:t>
            </a:r>
          </a:p>
          <a:p>
            <a:r>
              <a:rPr lang="en-US" dirty="0"/>
              <a:t>Product and trainer information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857356" y="285728"/>
            <a:ext cx="5500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Proposing Model Selection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20" y="1357298"/>
            <a:ext cx="68580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MediaPipe</a:t>
            </a:r>
            <a:r>
              <a:rPr lang="en-US" b="1" dirty="0"/>
              <a:t> Pose</a:t>
            </a:r>
          </a:p>
          <a:p>
            <a:r>
              <a:rPr lang="en-US" dirty="0"/>
              <a:t>Google's real-time pose detection model</a:t>
            </a:r>
          </a:p>
          <a:p>
            <a:r>
              <a:rPr lang="en-US" dirty="0"/>
              <a:t>33 body landmarks tracking</a:t>
            </a:r>
          </a:p>
          <a:p>
            <a:r>
              <a:rPr lang="en-US" dirty="0"/>
              <a:t>95% accuracy for pose detection</a:t>
            </a:r>
          </a:p>
          <a:p>
            <a:r>
              <a:rPr lang="en-US" dirty="0"/>
              <a:t>Cross-platform </a:t>
            </a:r>
            <a:r>
              <a:rPr lang="en-US" dirty="0" smtClean="0"/>
              <a:t>support</a:t>
            </a:r>
          </a:p>
          <a:p>
            <a:endParaRPr lang="en-US" dirty="0"/>
          </a:p>
          <a:p>
            <a:r>
              <a:rPr lang="en-US" b="1" dirty="0"/>
              <a:t>Computer Vision</a:t>
            </a:r>
          </a:p>
          <a:p>
            <a:r>
              <a:rPr lang="en-US" dirty="0" err="1"/>
              <a:t>OpenCV</a:t>
            </a:r>
            <a:r>
              <a:rPr lang="en-US" dirty="0"/>
              <a:t> for image processing</a:t>
            </a:r>
          </a:p>
          <a:p>
            <a:r>
              <a:rPr lang="en-US" dirty="0"/>
              <a:t>30 FPS processing capability</a:t>
            </a:r>
          </a:p>
          <a:p>
            <a:r>
              <a:rPr lang="en-US" dirty="0"/>
              <a:t>640x480 resolution optimization</a:t>
            </a:r>
          </a:p>
          <a:p>
            <a:r>
              <a:rPr lang="en-US" dirty="0"/>
              <a:t>Real-time frame analysis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/>
              <a:t> Mathematical Models</a:t>
            </a:r>
          </a:p>
          <a:p>
            <a:r>
              <a:rPr lang="en-US" dirty="0" err="1"/>
              <a:t>NumPy</a:t>
            </a:r>
            <a:r>
              <a:rPr lang="en-US" dirty="0"/>
              <a:t> for angle calculations</a:t>
            </a:r>
          </a:p>
          <a:p>
            <a:r>
              <a:rPr lang="en-US" dirty="0"/>
              <a:t>Trigonometric computations</a:t>
            </a:r>
          </a:p>
          <a:p>
            <a:r>
              <a:rPr lang="en-US" dirty="0"/>
              <a:t>Precision to 0.1 degrees</a:t>
            </a:r>
          </a:p>
          <a:p>
            <a:r>
              <a:rPr lang="en-US" dirty="0"/>
              <a:t>3D coordinate analysis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143108" y="214290"/>
            <a:ext cx="47084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Technological Stack</a:t>
            </a:r>
          </a:p>
        </p:txBody>
      </p:sp>
      <p:sp>
        <p:nvSpPr>
          <p:cNvPr id="4" name="Rectangle 3"/>
          <p:cNvSpPr/>
          <p:nvPr/>
        </p:nvSpPr>
        <p:spPr>
          <a:xfrm>
            <a:off x="500034" y="1357298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Backend Technologies</a:t>
            </a:r>
          </a:p>
          <a:p>
            <a:r>
              <a:rPr lang="en-US" dirty="0"/>
              <a:t>Flask </a:t>
            </a:r>
            <a:r>
              <a:rPr lang="en-US" dirty="0" smtClean="0"/>
              <a:t>Web </a:t>
            </a:r>
            <a:r>
              <a:rPr lang="en-US" dirty="0"/>
              <a:t>framework</a:t>
            </a:r>
          </a:p>
          <a:p>
            <a:r>
              <a:rPr lang="en-US" dirty="0"/>
              <a:t>Flask-CORS </a:t>
            </a:r>
            <a:r>
              <a:rPr lang="en-US" dirty="0" smtClean="0"/>
              <a:t> </a:t>
            </a:r>
            <a:r>
              <a:rPr lang="en-US" dirty="0"/>
              <a:t>Cross-origin support</a:t>
            </a:r>
          </a:p>
          <a:p>
            <a:r>
              <a:rPr lang="en-US" dirty="0" err="1"/>
              <a:t>OpenCV</a:t>
            </a:r>
            <a:r>
              <a:rPr lang="en-US" dirty="0"/>
              <a:t> </a:t>
            </a:r>
            <a:r>
              <a:rPr lang="en-US" dirty="0" smtClean="0"/>
              <a:t> - Computer </a:t>
            </a:r>
            <a:r>
              <a:rPr lang="en-US" dirty="0"/>
              <a:t>vision</a:t>
            </a:r>
          </a:p>
          <a:p>
            <a:r>
              <a:rPr lang="en-US" dirty="0" err="1" smtClean="0"/>
              <a:t>MediaPipe</a:t>
            </a:r>
            <a:r>
              <a:rPr lang="en-US" dirty="0" smtClean="0"/>
              <a:t> Pose </a:t>
            </a:r>
            <a:r>
              <a:rPr lang="en-US" dirty="0"/>
              <a:t>detection</a:t>
            </a:r>
          </a:p>
          <a:p>
            <a:r>
              <a:rPr lang="en-US" dirty="0" err="1"/>
              <a:t>NumPy</a:t>
            </a:r>
            <a:r>
              <a:rPr lang="en-US" dirty="0"/>
              <a:t> -</a:t>
            </a:r>
            <a:r>
              <a:rPr lang="en-US" dirty="0" smtClean="0"/>
              <a:t>Mathematical </a:t>
            </a:r>
            <a:r>
              <a:rPr lang="en-US" dirty="0" smtClean="0"/>
              <a:t> operations</a:t>
            </a:r>
            <a:endParaRPr lang="en-US" dirty="0"/>
          </a:p>
          <a:p>
            <a:r>
              <a:rPr lang="en-US" dirty="0"/>
              <a:t>Pillow </a:t>
            </a:r>
            <a:r>
              <a:rPr lang="en-US" dirty="0" smtClean="0"/>
              <a:t> </a:t>
            </a:r>
            <a:r>
              <a:rPr lang="en-US" dirty="0"/>
              <a:t>Image </a:t>
            </a:r>
            <a:r>
              <a:rPr lang="en-US" dirty="0" smtClean="0"/>
              <a:t>processing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/>
              <a:t> F</a:t>
            </a:r>
            <a:r>
              <a:rPr lang="en-US" b="1" dirty="0" smtClean="0"/>
              <a:t>rontend </a:t>
            </a:r>
            <a:r>
              <a:rPr lang="en-US" b="1" dirty="0"/>
              <a:t>Technologies</a:t>
            </a:r>
          </a:p>
          <a:p>
            <a:r>
              <a:rPr lang="en-US" dirty="0"/>
              <a:t>HTML5 - Semantic markup</a:t>
            </a:r>
          </a:p>
          <a:p>
            <a:r>
              <a:rPr lang="en-US" dirty="0"/>
              <a:t>CSS3 - Responsive design</a:t>
            </a:r>
          </a:p>
          <a:p>
            <a:r>
              <a:rPr lang="en-US" dirty="0"/>
              <a:t>JavaScript ES6+ - Dynamic interactions</a:t>
            </a:r>
          </a:p>
          <a:p>
            <a:r>
              <a:rPr lang="en-US" dirty="0"/>
              <a:t>Firebase </a:t>
            </a:r>
            <a:r>
              <a:rPr lang="en-US" dirty="0" smtClean="0"/>
              <a:t>- </a:t>
            </a:r>
            <a:r>
              <a:rPr lang="en-US" dirty="0"/>
              <a:t>Real-time database</a:t>
            </a:r>
          </a:p>
          <a:p>
            <a:r>
              <a:rPr lang="en-US" dirty="0"/>
              <a:t>Font Awesome </a:t>
            </a:r>
            <a:r>
              <a:rPr lang="en-US" dirty="0" smtClean="0"/>
              <a:t> </a:t>
            </a:r>
            <a:r>
              <a:rPr lang="en-US" dirty="0"/>
              <a:t>- Icons</a:t>
            </a:r>
          </a:p>
          <a:p>
            <a:r>
              <a:rPr lang="en-US" dirty="0"/>
              <a:t>Google Fonts - Typography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000100" y="285728"/>
            <a:ext cx="7638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Algorithm Selection and Customization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158" y="1214422"/>
            <a:ext cx="4572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Pose Detection Algorithm</a:t>
            </a:r>
          </a:p>
          <a:p>
            <a:r>
              <a:rPr lang="en-US" dirty="0" err="1"/>
              <a:t>MediaPipe</a:t>
            </a:r>
            <a:r>
              <a:rPr lang="en-US" dirty="0"/>
              <a:t> Pose with 33 landmarks</a:t>
            </a:r>
          </a:p>
          <a:p>
            <a:r>
              <a:rPr lang="en-US" dirty="0"/>
              <a:t>Real-time tracking with 0.5 confidence threshold</a:t>
            </a:r>
          </a:p>
          <a:p>
            <a:r>
              <a:rPr lang="en-US" dirty="0"/>
              <a:t>3D coordinate extraction (x, y, z)</a:t>
            </a:r>
          </a:p>
          <a:p>
            <a:r>
              <a:rPr lang="en-US" dirty="0"/>
              <a:t>Automatic pose </a:t>
            </a:r>
            <a:r>
              <a:rPr lang="en-US" dirty="0" smtClean="0"/>
              <a:t>estimation</a:t>
            </a:r>
          </a:p>
          <a:p>
            <a:endParaRPr lang="en-US" dirty="0"/>
          </a:p>
          <a:p>
            <a:r>
              <a:rPr lang="en-US" b="1" dirty="0"/>
              <a:t>Angle Calculation Algorithm</a:t>
            </a:r>
          </a:p>
          <a:p>
            <a:r>
              <a:rPr lang="en-US" dirty="0"/>
              <a:t>Trigonometric angle calculation</a:t>
            </a:r>
          </a:p>
          <a:p>
            <a:r>
              <a:rPr lang="en-US" dirty="0"/>
              <a:t>Three-point angle measurement</a:t>
            </a:r>
          </a:p>
          <a:p>
            <a:r>
              <a:rPr lang="en-US" dirty="0"/>
              <a:t>Precision to 0.1 degrees</a:t>
            </a:r>
          </a:p>
          <a:p>
            <a:r>
              <a:rPr lang="en-US" dirty="0"/>
              <a:t>Real-time angle update</a:t>
            </a:r>
          </a:p>
          <a:p>
            <a:endParaRPr lang="en-US" dirty="0" smtClean="0"/>
          </a:p>
          <a:p>
            <a:r>
              <a:rPr lang="en-US" b="1" dirty="0"/>
              <a:t>Rep Counting Algorithm</a:t>
            </a:r>
          </a:p>
          <a:p>
            <a:r>
              <a:rPr lang="en-US" dirty="0"/>
              <a:t>State machine for exercise stages</a:t>
            </a:r>
          </a:p>
          <a:p>
            <a:r>
              <a:rPr lang="en-US" dirty="0"/>
              <a:t>Threshold-based rep detection</a:t>
            </a:r>
          </a:p>
          <a:p>
            <a:r>
              <a:rPr lang="en-US" dirty="0"/>
              <a:t>Exercise-specific angle thresholds</a:t>
            </a:r>
          </a:p>
          <a:p>
            <a:r>
              <a:rPr lang="en-US" dirty="0"/>
              <a:t>Automatic counter reset</a:t>
            </a:r>
          </a:p>
          <a:p>
            <a:endParaRPr lang="en-US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14810" y="121442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Exercise-Specific Algorithms</a:t>
            </a:r>
          </a:p>
          <a:p>
            <a:r>
              <a:rPr lang="en-US" dirty="0"/>
              <a:t>Biceps Curls: Down &gt;160°, Up &lt;30° (95% accuracy)</a:t>
            </a:r>
          </a:p>
          <a:p>
            <a:r>
              <a:rPr lang="en-US" dirty="0"/>
              <a:t>Squats: Up &gt;160°, Down &lt;110° (90% accuracy)</a:t>
            </a:r>
          </a:p>
          <a:p>
            <a:r>
              <a:rPr lang="en-US" dirty="0"/>
              <a:t>Push-ups: Up &gt;160°, Down &lt;90° (85% accuracy)</a:t>
            </a:r>
          </a:p>
          <a:p>
            <a:r>
              <a:rPr lang="en-US" dirty="0"/>
              <a:t>Real-time form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1612"/>
            <a:ext cx="9001156" cy="10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071538" y="357166"/>
            <a:ext cx="7288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Feature Identification and </a:t>
            </a:r>
            <a:r>
              <a:rPr lang="en-US" sz="3200" b="1" dirty="0" smtClean="0"/>
              <a:t>Transformation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285720" y="278605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Landmark Features</a:t>
            </a:r>
          </a:p>
          <a:p>
            <a:r>
              <a:rPr lang="en-US" dirty="0" smtClean="0"/>
              <a:t>33 body pose landmarks</a:t>
            </a:r>
          </a:p>
          <a:p>
            <a:r>
              <a:rPr lang="en-US" dirty="0" smtClean="0"/>
              <a:t>3D coordinate extraction (x, y, z)</a:t>
            </a:r>
          </a:p>
          <a:p>
            <a:r>
              <a:rPr lang="en-US" dirty="0" smtClean="0"/>
              <a:t>Confidence scores for each landmark</a:t>
            </a:r>
          </a:p>
          <a:p>
            <a:r>
              <a:rPr lang="en-US" dirty="0" smtClean="0"/>
              <a:t>Real-time landmark tracking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7158" y="450057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Feature Transformation</a:t>
            </a:r>
          </a:p>
          <a:p>
            <a:r>
              <a:rPr lang="en-US" dirty="0"/>
              <a:t>Coordinate normalization</a:t>
            </a:r>
          </a:p>
          <a:p>
            <a:r>
              <a:rPr lang="en-US" dirty="0"/>
              <a:t>Angle calculation from landmarks</a:t>
            </a:r>
          </a:p>
          <a:p>
            <a:r>
              <a:rPr lang="en-US" dirty="0"/>
              <a:t>State classification (up/down)</a:t>
            </a:r>
          </a:p>
          <a:p>
            <a:r>
              <a:rPr lang="en-US" dirty="0"/>
              <a:t>Rep counting logic</a:t>
            </a:r>
          </a:p>
        </p:txBody>
      </p:sp>
      <p:sp>
        <p:nvSpPr>
          <p:cNvPr id="7" name="Rectangle 6"/>
          <p:cNvSpPr/>
          <p:nvPr/>
        </p:nvSpPr>
        <p:spPr>
          <a:xfrm>
            <a:off x="4214810" y="278605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Derived Features</a:t>
            </a:r>
          </a:p>
          <a:p>
            <a:r>
              <a:rPr lang="en-US" dirty="0"/>
              <a:t>Exercise type classification</a:t>
            </a:r>
          </a:p>
          <a:p>
            <a:r>
              <a:rPr lang="en-US" dirty="0"/>
              <a:t>Rep count and duration</a:t>
            </a:r>
          </a:p>
          <a:p>
            <a:r>
              <a:rPr lang="en-US" dirty="0"/>
              <a:t>Form quality assessment</a:t>
            </a:r>
          </a:p>
          <a:p>
            <a:r>
              <a:rPr lang="en-US" dirty="0"/>
              <a:t>Performance metrics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071538" y="357166"/>
            <a:ext cx="5876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 Model Training and Optimization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720" y="1357298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Model Optimization</a:t>
            </a:r>
          </a:p>
          <a:p>
            <a:r>
              <a:rPr lang="en-US" sz="2000" dirty="0"/>
              <a:t>Confidence threshold tuning (0.5)</a:t>
            </a:r>
          </a:p>
          <a:p>
            <a:r>
              <a:rPr lang="en-US" sz="2000" dirty="0"/>
              <a:t>Frame rate optimization (30 FPS)</a:t>
            </a:r>
          </a:p>
          <a:p>
            <a:r>
              <a:rPr lang="en-US" sz="2000" dirty="0"/>
              <a:t>Image quality reduction for speed</a:t>
            </a:r>
          </a:p>
          <a:p>
            <a:r>
              <a:rPr lang="en-US" sz="2000" dirty="0"/>
              <a:t>Memory-efficient processing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357158" y="3143248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Performance Metrics</a:t>
            </a:r>
          </a:p>
          <a:p>
            <a:r>
              <a:rPr lang="en-US" sz="2000" dirty="0"/>
              <a:t>Real-time processing capability</a:t>
            </a:r>
          </a:p>
          <a:p>
            <a:r>
              <a:rPr lang="en-US" sz="2000" dirty="0"/>
              <a:t>Low latency response (&lt;100ms)</a:t>
            </a:r>
          </a:p>
          <a:p>
            <a:r>
              <a:rPr lang="en-US" sz="2000" dirty="0"/>
              <a:t>High accuracy across exercises</a:t>
            </a:r>
          </a:p>
          <a:p>
            <a:r>
              <a:rPr lang="en-US" sz="2000" dirty="0"/>
              <a:t>Robust pose detection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5072074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Deployment Optimization</a:t>
            </a:r>
          </a:p>
          <a:p>
            <a:r>
              <a:rPr lang="en-US" sz="2000" dirty="0"/>
              <a:t>Flask API optimization</a:t>
            </a:r>
          </a:p>
          <a:p>
            <a:r>
              <a:rPr lang="en-US" sz="2000" dirty="0"/>
              <a:t>CORS configuration</a:t>
            </a:r>
          </a:p>
          <a:p>
            <a:r>
              <a:rPr lang="en-US" sz="2000" dirty="0"/>
              <a:t>Error handling and recovery</a:t>
            </a:r>
          </a:p>
          <a:p>
            <a:r>
              <a:rPr lang="en-US" sz="2000" dirty="0"/>
              <a:t>Scalable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151</TotalTime>
  <Words>363</Words>
  <Application>Microsoft Office PowerPoint</Application>
  <PresentationFormat>On-screen Show (4:3)</PresentationFormat>
  <Paragraphs>126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Saqlain Naikwadi</dc:creator>
  <cp:lastModifiedBy>Saqlain Naikwadi</cp:lastModifiedBy>
  <cp:revision>16</cp:revision>
  <dcterms:created xsi:type="dcterms:W3CDTF">2025-07-12T02:18:16Z</dcterms:created>
  <dcterms:modified xsi:type="dcterms:W3CDTF">2025-07-12T04:49:21Z</dcterms:modified>
</cp:coreProperties>
</file>